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102" d="100"/>
          <a:sy n="102"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8D52A-3D62-F053-E866-1D79305BD1B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04FB5E3-60FB-A416-0513-63AC067EC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9E07A73F-4853-0C57-9F1D-79CFF9E22629}"/>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2AADE3C5-689A-4A29-F277-E5E472A25D9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7CF801D-8946-4A7F-900D-2B1AD8C1C984}"/>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6479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EDF13-71B9-5E3B-C963-A2155BFE8D23}"/>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30E28F00-6B9F-3056-EAC2-99F3A227B2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BF8D55B-D934-11DD-A088-0BE5B4107E52}"/>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2BF1D37E-D7D1-3130-5501-03C53A963C6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F46EEE6-22ED-7FB1-9871-2BD50FF6F0D5}"/>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227089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514C012-5B6A-0888-F297-DB49CA3F7DC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8102AA6-7EF3-EFA8-1064-9ADAA306F7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833BC16-B2CC-70C2-F0EE-4085D5F3864E}"/>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04305F47-179E-E29C-248D-3C43EBC1D25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D3469FD-4C72-A549-0B5B-190610D7ED60}"/>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41740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4DB4A-394C-A3FB-5147-3D54FD8B7DF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E711BE4-C7F4-E8E1-505F-DE07EA3B6A5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73AC092-BD38-165B-169D-91FA50B40DF0}"/>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DD70BE1B-7AC3-7A22-AF98-EEDA05C4E9E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F7DB690-A7D6-43B1-A739-A3A3FBB2565F}"/>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257397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E7097-20A0-153A-DA1D-F37130EDE34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72E7DAC-A374-3498-9B1A-3890AD1256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D87009-BCF5-380C-D0FD-E337F7745103}"/>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D1999A1B-1C2E-8C7D-3DC6-3B1383BA9D8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58D9B72-1B51-F7F0-FCB3-F12CDF6CFCAE}"/>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151091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680A1-EDD1-EBE1-4598-63F8633C1F5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5E3D692-AE45-E25B-64FF-D214FBEC342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0BDF706-F75D-717D-D026-8036BD8BA0C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B897CE4-834E-5C2E-B305-FE2D7C4E38F9}"/>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6" name="Fußzeilenplatzhalter 5">
            <a:extLst>
              <a:ext uri="{FF2B5EF4-FFF2-40B4-BE49-F238E27FC236}">
                <a16:creationId xmlns:a16="http://schemas.microsoft.com/office/drawing/2014/main" id="{2C1F7B7D-9304-AF05-3801-EE4530A0995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09BC659-399A-AADC-64A5-E8EAC01B73B5}"/>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76386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3FFF2-35F3-D4F4-3C96-13EDFCD38A48}"/>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CEF1E62-AB27-048E-24A7-9B371C173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CC04098-61D7-BC88-9F1E-FC5C9656431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89FA3C1-26FD-50D6-645F-FCF4E0B0C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43D7FAB-B3AD-BA7D-16CC-B30E2B8EE2C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8DE2405-36E7-7979-62F5-A22DCE3A5E09}"/>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8" name="Fußzeilenplatzhalter 7">
            <a:extLst>
              <a:ext uri="{FF2B5EF4-FFF2-40B4-BE49-F238E27FC236}">
                <a16:creationId xmlns:a16="http://schemas.microsoft.com/office/drawing/2014/main" id="{59466FD2-CF1C-4459-A42B-7B7ABA326C0E}"/>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32E2791-727E-9CAE-F705-92FE278195FC}"/>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142950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CA5-A2FD-298D-F157-B81DFAB47E6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C986CA9-E884-1604-9D67-072413439061}"/>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4" name="Fußzeilenplatzhalter 3">
            <a:extLst>
              <a:ext uri="{FF2B5EF4-FFF2-40B4-BE49-F238E27FC236}">
                <a16:creationId xmlns:a16="http://schemas.microsoft.com/office/drawing/2014/main" id="{C0B5AA18-5C70-B2AD-5BD9-55497B8B65D8}"/>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CD7ADCEF-A206-18DC-C5FD-0CE8D4EF6660}"/>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401240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35259EF-CB99-AC8B-3855-52AAFA51AA92}"/>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3" name="Fußzeilenplatzhalter 2">
            <a:extLst>
              <a:ext uri="{FF2B5EF4-FFF2-40B4-BE49-F238E27FC236}">
                <a16:creationId xmlns:a16="http://schemas.microsoft.com/office/drawing/2014/main" id="{B6886701-F40F-0DE9-0560-DAA665AAEB70}"/>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6FD6A477-0CDB-8712-67A0-5BDC87891397}"/>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226627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9F7D4-B43F-2547-5439-7434F484160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18A5515-B69C-CA8A-BA39-3C003A69C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CAE7AF39-8166-1779-89A9-C76334FA0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FA4222B-5B75-4011-358D-C6F011F0D0A6}"/>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6" name="Fußzeilenplatzhalter 5">
            <a:extLst>
              <a:ext uri="{FF2B5EF4-FFF2-40B4-BE49-F238E27FC236}">
                <a16:creationId xmlns:a16="http://schemas.microsoft.com/office/drawing/2014/main" id="{0AC1B313-7706-27DA-7186-B9E8F438739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6BC651B-EBE5-EEFF-A7C6-9E107D85D113}"/>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40102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3B0D-3B3A-CE6F-AF90-FE1C86E14F3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C1F1715-AEBA-54A2-4698-8372E1870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7D39A20-65AE-1AF9-0951-E9C1B2780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2E8C22-510E-C8CE-A4A4-226FF5E1CCE8}"/>
              </a:ext>
            </a:extLst>
          </p:cNvPr>
          <p:cNvSpPr>
            <a:spLocks noGrp="1"/>
          </p:cNvSpPr>
          <p:nvPr>
            <p:ph type="dt" sz="half" idx="10"/>
          </p:nvPr>
        </p:nvSpPr>
        <p:spPr/>
        <p:txBody>
          <a:bodyPr/>
          <a:lstStyle/>
          <a:p>
            <a:fld id="{9504B413-E9DC-4219-80A5-B0372AAC7CEE}" type="datetimeFigureOut">
              <a:rPr lang="de-CH" smtClean="0"/>
              <a:t>17.04.2025</a:t>
            </a:fld>
            <a:endParaRPr lang="de-CH"/>
          </a:p>
        </p:txBody>
      </p:sp>
      <p:sp>
        <p:nvSpPr>
          <p:cNvPr id="6" name="Fußzeilenplatzhalter 5">
            <a:extLst>
              <a:ext uri="{FF2B5EF4-FFF2-40B4-BE49-F238E27FC236}">
                <a16:creationId xmlns:a16="http://schemas.microsoft.com/office/drawing/2014/main" id="{D15941DF-0461-A267-E9DF-C617BDBDEC9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9D31C8F-8641-2602-2F2E-A0015EFE9347}"/>
              </a:ext>
            </a:extLst>
          </p:cNvPr>
          <p:cNvSpPr>
            <a:spLocks noGrp="1"/>
          </p:cNvSpPr>
          <p:nvPr>
            <p:ph type="sldNum" sz="quarter" idx="12"/>
          </p:nvPr>
        </p:nvSpPr>
        <p:spPr/>
        <p:txBody>
          <a:bodyPr/>
          <a:lstStyle/>
          <a:p>
            <a:fld id="{D100F0E2-3D52-4607-A5BA-636240638924}" type="slidenum">
              <a:rPr lang="de-CH" smtClean="0"/>
              <a:t>‹Nr.›</a:t>
            </a:fld>
            <a:endParaRPr lang="de-CH"/>
          </a:p>
        </p:txBody>
      </p:sp>
    </p:spTree>
    <p:extLst>
      <p:ext uri="{BB962C8B-B14F-4D97-AF65-F5344CB8AC3E}">
        <p14:creationId xmlns:p14="http://schemas.microsoft.com/office/powerpoint/2010/main" val="796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1C7514C-4F01-F187-436D-74D7A595E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3D61A65-9BC0-FBA5-8063-25DF6704F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527CEAF-B45A-4F27-C30D-DB2471733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04B413-E9DC-4219-80A5-B0372AAC7CEE}" type="datetimeFigureOut">
              <a:rPr lang="de-CH" smtClean="0"/>
              <a:t>17.04.2025</a:t>
            </a:fld>
            <a:endParaRPr lang="de-CH"/>
          </a:p>
        </p:txBody>
      </p:sp>
      <p:sp>
        <p:nvSpPr>
          <p:cNvPr id="5" name="Fußzeilenplatzhalter 4">
            <a:extLst>
              <a:ext uri="{FF2B5EF4-FFF2-40B4-BE49-F238E27FC236}">
                <a16:creationId xmlns:a16="http://schemas.microsoft.com/office/drawing/2014/main" id="{4FD15C01-FA0D-352D-339D-92CDA376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D475038A-7BD9-C49A-70C0-5197F6155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00F0E2-3D52-4607-A5BA-636240638924}" type="slidenum">
              <a:rPr lang="de-CH" smtClean="0"/>
              <a:t>‹Nr.›</a:t>
            </a:fld>
            <a:endParaRPr lang="de-CH"/>
          </a:p>
        </p:txBody>
      </p:sp>
    </p:spTree>
    <p:extLst>
      <p:ext uri="{BB962C8B-B14F-4D97-AF65-F5344CB8AC3E}">
        <p14:creationId xmlns:p14="http://schemas.microsoft.com/office/powerpoint/2010/main" val="326777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e.wikipedia.org/wiki/Volksrepublik_Chin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upload.wikimedia.org/wikipedia/commons/thumb/9/9c/China_linguistic_map_de.svg/944px-China_linguistic_map_de.svg.png" TargetMode="External"/><Relationship Id="rId5" Type="http://schemas.openxmlformats.org/officeDocument/2006/relationships/image" Target="../media/image3.png"/><Relationship Id="rId4" Type="http://schemas.openxmlformats.org/officeDocument/2006/relationships/hyperlink" Target="https://commons.wikimedia.org/wiki/File:China_on_the_globe_(de-facto)_(Asia_centered).svg?uselang=d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e.wikipedia.org/wiki/Vereinigte_Staaten_von_Amerika" TargetMode="External"/><Relationship Id="rId13" Type="http://schemas.openxmlformats.org/officeDocument/2006/relationships/hyperlink" Target="https://de.wikipedia.org/wiki/Taiwan-Konflikt" TargetMode="External"/><Relationship Id="rId3" Type="http://schemas.openxmlformats.org/officeDocument/2006/relationships/hyperlink" Target="https://de.wikipedia.org/wiki/Sino-amerikanische_Beziehungen" TargetMode="External"/><Relationship Id="rId7" Type="http://schemas.openxmlformats.org/officeDocument/2006/relationships/image" Target="../media/image5.png"/><Relationship Id="rId12" Type="http://schemas.openxmlformats.org/officeDocument/2006/relationships/hyperlink" Target="https://de.wikipedia.org/wiki/Zerfall_der_Sowjetunio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en.wikipedia.org/wiki/" TargetMode="External"/><Relationship Id="rId11" Type="http://schemas.openxmlformats.org/officeDocument/2006/relationships/hyperlink" Target="https://de.wikipedia.org/wiki/Kalter_Krieg" TargetMode="External"/><Relationship Id="rId5" Type="http://schemas.openxmlformats.org/officeDocument/2006/relationships/hyperlink" Target="https://en.wikipedia.org/wiki/User:Bazonka" TargetMode="External"/><Relationship Id="rId10" Type="http://schemas.openxmlformats.org/officeDocument/2006/relationships/hyperlink" Target="https://de.wikipedia.org/wiki/Ost-West-Konflikt" TargetMode="External"/><Relationship Id="rId4" Type="http://schemas.openxmlformats.org/officeDocument/2006/relationships/hyperlink" Target="https://en.wikipedia.org/wiki/User:Canuckguy" TargetMode="External"/><Relationship Id="rId9" Type="http://schemas.openxmlformats.org/officeDocument/2006/relationships/hyperlink" Target="https://de.wikipedia.org/wiki/Volksrepublik_Chin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Taiwan-Karte.png"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www.userlearn.ch/" TargetMode="External"/><Relationship Id="rId4" Type="http://schemas.openxmlformats.org/officeDocument/2006/relationships/hyperlink" Target="https://de.wikipedia.org/wiki/Taiwan-Konflik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urworldindata.org/grapher/energy-consumption-by-source-and-country"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www.userlearn.ch/" TargetMode="External"/><Relationship Id="rId5" Type="http://schemas.openxmlformats.org/officeDocument/2006/relationships/image" Target="../media/image8.png"/><Relationship Id="rId4" Type="http://schemas.openxmlformats.org/officeDocument/2006/relationships/hyperlink" Target="https://de.wikipedia.org/wiki/Erd%C3%B6l/Tabellen_und_Grafiken#/media/Datei:Energy_consumption_by_source,_OWID.sv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e.wikipedia.org/wiki/Volksrepublik_China" TargetMode="External"/><Relationship Id="rId13" Type="http://schemas.openxmlformats.org/officeDocument/2006/relationships/hyperlink" Target="https://de.wikipedia.org/wiki/Erdgas/Tabellen_und_Grafiken#cite_note-BGR-2" TargetMode="External"/><Relationship Id="rId18" Type="http://schemas.openxmlformats.org/officeDocument/2006/relationships/hyperlink" Target="https://de.wikipedia.org/wiki/Peak_Oil" TargetMode="External"/><Relationship Id="rId3" Type="http://schemas.openxmlformats.org/officeDocument/2006/relationships/hyperlink" Target="https://de.wikipedia.org/wiki/Milliarden" TargetMode="External"/><Relationship Id="rId21" Type="http://schemas.openxmlformats.org/officeDocument/2006/relationships/hyperlink" Target="https://de.wikipedia.org/wiki/Erdgas/Tabellen_und_Grafiken#Reserven_nach_L%C3%A4ndern" TargetMode="External"/><Relationship Id="rId7" Type="http://schemas.openxmlformats.org/officeDocument/2006/relationships/hyperlink" Target="https://de.wikipedia.org/wiki/Iran" TargetMode="External"/><Relationship Id="rId12" Type="http://schemas.openxmlformats.org/officeDocument/2006/relationships/hyperlink" Target="https://de.wikipedia.org/wiki/Reichweite_(Rohstoff)" TargetMode="External"/><Relationship Id="rId17" Type="http://schemas.openxmlformats.org/officeDocument/2006/relationships/hyperlink" Target="https://de.wikipedia.org/wiki/Erdgas/Tabellen_und_Grafiken#cite_note-5" TargetMode="External"/><Relationship Id="rId2" Type="http://schemas.openxmlformats.org/officeDocument/2006/relationships/image" Target="../media/image9.png"/><Relationship Id="rId16" Type="http://schemas.openxmlformats.org/officeDocument/2006/relationships/hyperlink" Target="https://de.wikipedia.org/wiki/Erdgas/Tabellen_und_Grafiken#cite_note-4" TargetMode="External"/><Relationship Id="rId20" Type="http://schemas.openxmlformats.org/officeDocument/2006/relationships/hyperlink" Target="https://de.wikipedia.org/wiki/Erdgas/Tabellen_und_Grafiken#cite_note-6" TargetMode="External"/><Relationship Id="rId1" Type="http://schemas.openxmlformats.org/officeDocument/2006/relationships/slideLayout" Target="../slideLayouts/slideLayout7.xml"/><Relationship Id="rId6" Type="http://schemas.openxmlformats.org/officeDocument/2006/relationships/hyperlink" Target="https://de.wikipedia.org/wiki/Russland" TargetMode="External"/><Relationship Id="rId11" Type="http://schemas.openxmlformats.org/officeDocument/2006/relationships/hyperlink" Target="https://de.wikipedia.org/wiki/Bundesanstalt_f%C3%BCr_Geowissenschaften_und_Rohstoffe" TargetMode="External"/><Relationship Id="rId5" Type="http://schemas.openxmlformats.org/officeDocument/2006/relationships/hyperlink" Target="https://de.wikipedia.org/wiki/Vereinigte_Staaten" TargetMode="External"/><Relationship Id="rId15" Type="http://schemas.openxmlformats.org/officeDocument/2006/relationships/hyperlink" Target="https://de.wikipedia.org/wiki/Erdgas/Tabellen_und_Grafiken#cite_note-JB-3" TargetMode="External"/><Relationship Id="rId10" Type="http://schemas.openxmlformats.org/officeDocument/2006/relationships/hyperlink" Target="https://de.wikipedia.org/wiki/Erdgas/Tabellen_und_Grafiken#cite_note-bp2018-1" TargetMode="External"/><Relationship Id="rId19" Type="http://schemas.openxmlformats.org/officeDocument/2006/relationships/hyperlink" Target="https://de.wikipedia.org/wiki/Fracking" TargetMode="External"/><Relationship Id="rId4" Type="http://schemas.openxmlformats.org/officeDocument/2006/relationships/hyperlink" Target="https://de.wikipedia.org/wiki/Kubikmeter" TargetMode="External"/><Relationship Id="rId9" Type="http://schemas.openxmlformats.org/officeDocument/2006/relationships/hyperlink" Target="https://de.wikipedia.org/wiki/Katar" TargetMode="External"/><Relationship Id="rId14" Type="http://schemas.openxmlformats.org/officeDocument/2006/relationships/hyperlink" Target="https://de.wikipedia.org/wiki/Deutsche_Demokratische_Republik" TargetMode="External"/><Relationship Id="rId22" Type="http://schemas.openxmlformats.org/officeDocument/2006/relationships/hyperlink" Target="http://www.userlearn.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209B758-90AF-CC75-9A9E-60EA740510B0}"/>
              </a:ext>
            </a:extLst>
          </p:cNvPr>
          <p:cNvPicPr>
            <a:picLocks noChangeAspect="1"/>
          </p:cNvPicPr>
          <p:nvPr/>
        </p:nvPicPr>
        <p:blipFill>
          <a:blip r:embed="rId2"/>
          <a:stretch>
            <a:fillRect/>
          </a:stretch>
        </p:blipFill>
        <p:spPr>
          <a:xfrm>
            <a:off x="106803" y="0"/>
            <a:ext cx="3601050" cy="3076116"/>
          </a:xfrm>
          <a:prstGeom prst="rect">
            <a:avLst/>
          </a:prstGeom>
        </p:spPr>
      </p:pic>
      <p:pic>
        <p:nvPicPr>
          <p:cNvPr id="7" name="Grafik 6">
            <a:extLst>
              <a:ext uri="{FF2B5EF4-FFF2-40B4-BE49-F238E27FC236}">
                <a16:creationId xmlns:a16="http://schemas.microsoft.com/office/drawing/2014/main" id="{B713E895-31C2-ADE6-F56C-EAE543305D57}"/>
              </a:ext>
            </a:extLst>
          </p:cNvPr>
          <p:cNvPicPr>
            <a:picLocks noChangeAspect="1"/>
          </p:cNvPicPr>
          <p:nvPr/>
        </p:nvPicPr>
        <p:blipFill>
          <a:blip r:embed="rId3"/>
          <a:stretch>
            <a:fillRect/>
          </a:stretch>
        </p:blipFill>
        <p:spPr>
          <a:xfrm>
            <a:off x="106803" y="3106880"/>
            <a:ext cx="3601050" cy="3558559"/>
          </a:xfrm>
          <a:prstGeom prst="rect">
            <a:avLst/>
          </a:prstGeom>
        </p:spPr>
      </p:pic>
      <p:sp>
        <p:nvSpPr>
          <p:cNvPr id="9" name="Textfeld 8">
            <a:extLst>
              <a:ext uri="{FF2B5EF4-FFF2-40B4-BE49-F238E27FC236}">
                <a16:creationId xmlns:a16="http://schemas.microsoft.com/office/drawing/2014/main" id="{549C9194-3A72-FEDB-9CE8-AF9325DC4E30}"/>
              </a:ext>
            </a:extLst>
          </p:cNvPr>
          <p:cNvSpPr txBox="1"/>
          <p:nvPr/>
        </p:nvSpPr>
        <p:spPr>
          <a:xfrm>
            <a:off x="660856" y="6583501"/>
            <a:ext cx="6093994" cy="276999"/>
          </a:xfrm>
          <a:prstGeom prst="rect">
            <a:avLst/>
          </a:prstGeom>
          <a:noFill/>
        </p:spPr>
        <p:txBody>
          <a:bodyPr wrap="square">
            <a:spAutoFit/>
          </a:bodyPr>
          <a:lstStyle/>
          <a:p>
            <a:r>
              <a:rPr lang="de-CH" sz="1200" dirty="0">
                <a:hlinkClick r:id="rId4"/>
              </a:rPr>
              <a:t>cc </a:t>
            </a:r>
            <a:r>
              <a:rPr lang="de-CH" sz="1200" dirty="0" err="1">
                <a:hlinkClick r:id="rId4"/>
              </a:rPr>
              <a:t>gnu</a:t>
            </a:r>
            <a:r>
              <a:rPr lang="de-CH" sz="1200" dirty="0">
                <a:hlinkClick r:id="rId4"/>
              </a:rPr>
              <a:t> Tubs siehe commons.wikimedia.org</a:t>
            </a:r>
            <a:endParaRPr lang="de-CH" sz="1200" dirty="0"/>
          </a:p>
        </p:txBody>
      </p:sp>
      <p:pic>
        <p:nvPicPr>
          <p:cNvPr id="11" name="Grafik 10">
            <a:extLst>
              <a:ext uri="{FF2B5EF4-FFF2-40B4-BE49-F238E27FC236}">
                <a16:creationId xmlns:a16="http://schemas.microsoft.com/office/drawing/2014/main" id="{E8D4CB00-00FC-8AD4-34A5-9E7E5125C745}"/>
              </a:ext>
            </a:extLst>
          </p:cNvPr>
          <p:cNvPicPr>
            <a:picLocks noChangeAspect="1"/>
          </p:cNvPicPr>
          <p:nvPr/>
        </p:nvPicPr>
        <p:blipFill>
          <a:blip r:embed="rId5"/>
          <a:stretch>
            <a:fillRect/>
          </a:stretch>
        </p:blipFill>
        <p:spPr>
          <a:xfrm>
            <a:off x="3694921" y="0"/>
            <a:ext cx="8497079" cy="6665439"/>
          </a:xfrm>
          <a:prstGeom prst="rect">
            <a:avLst/>
          </a:prstGeom>
        </p:spPr>
      </p:pic>
      <p:sp>
        <p:nvSpPr>
          <p:cNvPr id="13" name="Textfeld 12">
            <a:extLst>
              <a:ext uri="{FF2B5EF4-FFF2-40B4-BE49-F238E27FC236}">
                <a16:creationId xmlns:a16="http://schemas.microsoft.com/office/drawing/2014/main" id="{7A419DFB-ACE0-3B05-B8FE-F14D817F4460}"/>
              </a:ext>
            </a:extLst>
          </p:cNvPr>
          <p:cNvSpPr txBox="1"/>
          <p:nvPr/>
        </p:nvSpPr>
        <p:spPr>
          <a:xfrm>
            <a:off x="3808428" y="6528876"/>
            <a:ext cx="8600388" cy="369332"/>
          </a:xfrm>
          <a:prstGeom prst="rect">
            <a:avLst/>
          </a:prstGeom>
          <a:noFill/>
        </p:spPr>
        <p:txBody>
          <a:bodyPr wrap="square">
            <a:spAutoFit/>
          </a:bodyPr>
          <a:lstStyle/>
          <a:p>
            <a:r>
              <a:rPr lang="de-CH" dirty="0"/>
              <a:t> Sprachen und Nachbarn </a:t>
            </a:r>
            <a:r>
              <a:rPr lang="de-CH" sz="1200" dirty="0"/>
              <a:t>cc </a:t>
            </a:r>
            <a:r>
              <a:rPr lang="de-CH" sz="1200" dirty="0" err="1"/>
              <a:t>by</a:t>
            </a:r>
            <a:r>
              <a:rPr lang="de-CH" sz="1200" dirty="0"/>
              <a:t> </a:t>
            </a:r>
            <a:r>
              <a:rPr lang="de-CH" sz="1200" dirty="0" err="1"/>
              <a:t>sa</a:t>
            </a:r>
            <a:r>
              <a:rPr lang="de-CH" sz="1200" dirty="0"/>
              <a:t> 4.0 Daten CIA 2019 </a:t>
            </a:r>
            <a:r>
              <a:rPr lang="de-CH" sz="1200" dirty="0">
                <a:hlinkClick r:id="rId6"/>
              </a:rPr>
              <a:t>–</a:t>
            </a:r>
            <a:r>
              <a:rPr lang="de-CH" sz="1200" dirty="0"/>
              <a:t> via </a:t>
            </a:r>
            <a:r>
              <a:rPr lang="de-CH" sz="1200" dirty="0">
                <a:hlinkClick r:id="rId6"/>
              </a:rPr>
              <a:t> wikimedia.org </a:t>
            </a:r>
            <a:r>
              <a:rPr lang="de-CH" sz="1200" dirty="0"/>
              <a:t>via </a:t>
            </a:r>
            <a:r>
              <a:rPr lang="de-CH" sz="1200" dirty="0">
                <a:hlinkClick r:id="rId7"/>
              </a:rPr>
              <a:t>wikipedia.org  </a:t>
            </a:r>
            <a:r>
              <a:rPr lang="de-CH" sz="1200" dirty="0" err="1">
                <a:hlinkClick r:id="rId7"/>
              </a:rPr>
              <a:t>Volksrepublik_China</a:t>
            </a:r>
            <a:r>
              <a:rPr lang="de-CH" sz="1200" dirty="0"/>
              <a:t>  </a:t>
            </a:r>
          </a:p>
        </p:txBody>
      </p:sp>
    </p:spTree>
    <p:extLst>
      <p:ext uri="{BB962C8B-B14F-4D97-AF65-F5344CB8AC3E}">
        <p14:creationId xmlns:p14="http://schemas.microsoft.com/office/powerpoint/2010/main" val="370730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0A85C8A-7DEE-29DA-50DB-41AC2C987562}"/>
              </a:ext>
            </a:extLst>
          </p:cNvPr>
          <p:cNvPicPr>
            <a:picLocks noChangeAspect="1"/>
          </p:cNvPicPr>
          <p:nvPr/>
        </p:nvPicPr>
        <p:blipFill>
          <a:blip r:embed="rId2"/>
          <a:stretch>
            <a:fillRect/>
          </a:stretch>
        </p:blipFill>
        <p:spPr>
          <a:xfrm>
            <a:off x="274008" y="288598"/>
            <a:ext cx="4851445" cy="3661468"/>
          </a:xfrm>
          <a:prstGeom prst="rect">
            <a:avLst/>
          </a:prstGeom>
        </p:spPr>
      </p:pic>
      <p:sp>
        <p:nvSpPr>
          <p:cNvPr id="5" name="Textfeld 4">
            <a:extLst>
              <a:ext uri="{FF2B5EF4-FFF2-40B4-BE49-F238E27FC236}">
                <a16:creationId xmlns:a16="http://schemas.microsoft.com/office/drawing/2014/main" id="{5F666E22-903C-2C78-1DD2-6142634CD1DD}"/>
              </a:ext>
            </a:extLst>
          </p:cNvPr>
          <p:cNvSpPr txBox="1"/>
          <p:nvPr/>
        </p:nvSpPr>
        <p:spPr>
          <a:xfrm>
            <a:off x="274008" y="3950066"/>
            <a:ext cx="6093994" cy="646331"/>
          </a:xfrm>
          <a:prstGeom prst="rect">
            <a:avLst/>
          </a:prstGeom>
          <a:noFill/>
        </p:spPr>
        <p:txBody>
          <a:bodyPr wrap="square">
            <a:spAutoFit/>
          </a:bodyPr>
          <a:lstStyle/>
          <a:p>
            <a:r>
              <a:rPr lang="de-CH" sz="1200" dirty="0">
                <a:hlinkClick r:id="rId3"/>
              </a:rPr>
              <a:t>wikipedia.org/wiki/</a:t>
            </a:r>
            <a:r>
              <a:rPr lang="de-CH" sz="1200" dirty="0" err="1">
                <a:hlinkClick r:id="rId3"/>
              </a:rPr>
              <a:t>Sino-amerikanische_Beziehungen</a:t>
            </a:r>
            <a:endParaRPr lang="de-CH" sz="1200" dirty="0"/>
          </a:p>
          <a:p>
            <a:r>
              <a:rPr lang="de-CH" sz="1200" dirty="0" err="1">
                <a:hlinkClick r:id="rId4" tooltip="en:User:Canuckguy"/>
              </a:rPr>
              <a:t>Canuckguy</a:t>
            </a:r>
            <a:r>
              <a:rPr lang="de-CH" sz="1200" dirty="0"/>
              <a:t> + </a:t>
            </a:r>
            <a:r>
              <a:rPr lang="de-CH" sz="1200" dirty="0" err="1">
                <a:hlinkClick r:id="rId5" tooltip="en:User:Bazonka"/>
              </a:rPr>
              <a:t>Bazonka</a:t>
            </a:r>
            <a:r>
              <a:rPr lang="de-CH" sz="1200" dirty="0"/>
              <a:t>, The original </a:t>
            </a:r>
            <a:r>
              <a:rPr lang="de-CH" sz="1200" dirty="0" err="1"/>
              <a:t>uploader</a:t>
            </a:r>
            <a:r>
              <a:rPr lang="de-CH" sz="1200" dirty="0"/>
              <a:t> was </a:t>
            </a:r>
            <a:r>
              <a:rPr lang="de-CH" sz="1200" dirty="0" err="1">
                <a:hlinkClick r:id="rId5" tooltip="wikipedia:User:Bazonka"/>
              </a:rPr>
              <a:t>Bazonka</a:t>
            </a:r>
            <a:r>
              <a:rPr lang="de-CH" sz="1200" dirty="0"/>
              <a:t> at </a:t>
            </a:r>
            <a:r>
              <a:rPr lang="de-CH" sz="1200" dirty="0">
                <a:hlinkClick r:id="rId6" tooltip="wikipedia:"/>
              </a:rPr>
              <a:t>English Wikipedia</a:t>
            </a:r>
            <a:r>
              <a:rPr lang="de-CH" sz="1200" dirty="0"/>
              <a:t>. GNU via </a:t>
            </a:r>
          </a:p>
          <a:p>
            <a:r>
              <a:rPr lang="de-CH" sz="1200" dirty="0">
                <a:hlinkClick r:id="rId3"/>
              </a:rPr>
              <a:t>https://de.wikipedia.org/wiki/Sino-amerikanische_Beziehungen</a:t>
            </a:r>
            <a:r>
              <a:rPr lang="de-CH" sz="1200" dirty="0"/>
              <a:t>  </a:t>
            </a:r>
          </a:p>
        </p:txBody>
      </p:sp>
      <p:pic>
        <p:nvPicPr>
          <p:cNvPr id="7" name="Grafik 6">
            <a:extLst>
              <a:ext uri="{FF2B5EF4-FFF2-40B4-BE49-F238E27FC236}">
                <a16:creationId xmlns:a16="http://schemas.microsoft.com/office/drawing/2014/main" id="{113B82FF-BF41-1B47-C031-AE57ABB29CC7}"/>
              </a:ext>
            </a:extLst>
          </p:cNvPr>
          <p:cNvPicPr>
            <a:picLocks noChangeAspect="1"/>
          </p:cNvPicPr>
          <p:nvPr/>
        </p:nvPicPr>
        <p:blipFill>
          <a:blip r:embed="rId7"/>
          <a:stretch>
            <a:fillRect/>
          </a:stretch>
        </p:blipFill>
        <p:spPr>
          <a:xfrm>
            <a:off x="341912" y="4596397"/>
            <a:ext cx="11727672" cy="2068354"/>
          </a:xfrm>
          <a:prstGeom prst="rect">
            <a:avLst/>
          </a:prstGeom>
        </p:spPr>
      </p:pic>
      <p:sp>
        <p:nvSpPr>
          <p:cNvPr id="9" name="Textfeld 8">
            <a:extLst>
              <a:ext uri="{FF2B5EF4-FFF2-40B4-BE49-F238E27FC236}">
                <a16:creationId xmlns:a16="http://schemas.microsoft.com/office/drawing/2014/main" id="{72851787-47E0-7EBC-681F-C4812C2AC2B6}"/>
              </a:ext>
            </a:extLst>
          </p:cNvPr>
          <p:cNvSpPr txBox="1"/>
          <p:nvPr/>
        </p:nvSpPr>
        <p:spPr>
          <a:xfrm>
            <a:off x="5639586" y="478522"/>
            <a:ext cx="6094428" cy="3293209"/>
          </a:xfrm>
          <a:prstGeom prst="rect">
            <a:avLst/>
          </a:prstGeom>
          <a:noFill/>
        </p:spPr>
        <p:txBody>
          <a:bodyPr wrap="square">
            <a:spAutoFit/>
          </a:bodyPr>
          <a:lstStyle/>
          <a:p>
            <a:r>
              <a:rPr lang="de-DE" sz="1600" dirty="0"/>
              <a:t>Die </a:t>
            </a:r>
            <a:r>
              <a:rPr lang="de-DE" sz="1600" b="1" dirty="0" err="1"/>
              <a:t>sino</a:t>
            </a:r>
            <a:r>
              <a:rPr lang="de-DE" sz="1600" b="1" dirty="0"/>
              <a:t>-amerikanischen Beziehungen</a:t>
            </a:r>
            <a:r>
              <a:rPr lang="de-DE" sz="1600" dirty="0"/>
              <a:t> bezeichnen die politischen Beziehungen zwischen China und den </a:t>
            </a:r>
            <a:r>
              <a:rPr lang="de-DE" sz="1600" dirty="0">
                <a:hlinkClick r:id="rId8" tooltip="Vereinigte Staaten von Amerika"/>
              </a:rPr>
              <a:t>Vereinigten Staaten von Amerika</a:t>
            </a:r>
            <a:r>
              <a:rPr lang="de-DE" sz="1600" dirty="0"/>
              <a:t> (USA). Die offiziellen Beziehungen zwischen beiden Ländern begannen Mitte des 19. Jahrhunderts. Nach der Gründung der </a:t>
            </a:r>
            <a:r>
              <a:rPr lang="de-DE" sz="1600" dirty="0">
                <a:hlinkClick r:id="rId9" tooltip="Volksrepublik China"/>
              </a:rPr>
              <a:t>Volksrepublik China</a:t>
            </a:r>
            <a:r>
              <a:rPr lang="de-DE" sz="1600" dirty="0"/>
              <a:t> im Jahr 1949 waren die Beziehungen zunächst vom </a:t>
            </a:r>
            <a:r>
              <a:rPr lang="de-DE" sz="1600" dirty="0">
                <a:hlinkClick r:id="rId10" tooltip="Ost-West-Konflikt"/>
              </a:rPr>
              <a:t>Ost-West-Konflikt</a:t>
            </a:r>
            <a:r>
              <a:rPr lang="de-DE" sz="1600" dirty="0"/>
              <a:t> und dem </a:t>
            </a:r>
            <a:r>
              <a:rPr lang="de-DE" sz="1600" dirty="0">
                <a:hlinkClick r:id="rId11" tooltip="Kalter Krieg"/>
              </a:rPr>
              <a:t>Kalten Krieg</a:t>
            </a:r>
            <a:r>
              <a:rPr lang="de-DE" sz="1600" dirty="0"/>
              <a:t> geprägt. Nach dem </a:t>
            </a:r>
            <a:r>
              <a:rPr lang="de-DE" sz="1600" dirty="0">
                <a:hlinkClick r:id="rId12" tooltip="Zerfall der Sowjetunion"/>
              </a:rPr>
              <a:t>Zerfall der Sowjetunion</a:t>
            </a:r>
            <a:r>
              <a:rPr lang="de-DE" sz="1600" dirty="0"/>
              <a:t> waren die beiderseitigen Beziehungen zunehmend von den wirtschaftlichen und politischen Gegensätzen bestimmt, die sich im Rahmen des kontinuierlichen Aufstiegs der Volksrepublik China als aufstrebende Großmacht ergaben. Außerdem spielte der </a:t>
            </a:r>
            <a:r>
              <a:rPr lang="de-DE" sz="1600" dirty="0">
                <a:hlinkClick r:id="rId13" tooltip="Taiwan-Konflikt"/>
              </a:rPr>
              <a:t>Taiwan-Konflikt</a:t>
            </a:r>
            <a:r>
              <a:rPr lang="de-DE" sz="1600" dirty="0"/>
              <a:t> eine Rolle.</a:t>
            </a:r>
          </a:p>
          <a:p>
            <a:endParaRPr lang="de-DE" sz="1600" dirty="0"/>
          </a:p>
          <a:p>
            <a:r>
              <a:rPr lang="de-DE" sz="1600" dirty="0">
                <a:hlinkClick r:id="rId3"/>
              </a:rPr>
              <a:t>https://de.wikipedia.org/wiki/Sino-amerikanische_Beziehungen</a:t>
            </a:r>
            <a:r>
              <a:rPr lang="de-DE" sz="1600" dirty="0"/>
              <a:t>  </a:t>
            </a:r>
            <a:endParaRPr lang="de-CH" sz="1600" dirty="0"/>
          </a:p>
        </p:txBody>
      </p:sp>
    </p:spTree>
    <p:extLst>
      <p:ext uri="{BB962C8B-B14F-4D97-AF65-F5344CB8AC3E}">
        <p14:creationId xmlns:p14="http://schemas.microsoft.com/office/powerpoint/2010/main" val="168244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096CFD-4863-28C8-F1B3-E7D93B8C8289}"/>
              </a:ext>
            </a:extLst>
          </p:cNvPr>
          <p:cNvPicPr>
            <a:picLocks noChangeAspect="1"/>
          </p:cNvPicPr>
          <p:nvPr/>
        </p:nvPicPr>
        <p:blipFill>
          <a:blip r:embed="rId2"/>
          <a:stretch>
            <a:fillRect/>
          </a:stretch>
        </p:blipFill>
        <p:spPr>
          <a:xfrm>
            <a:off x="2460395" y="0"/>
            <a:ext cx="7116139" cy="5840246"/>
          </a:xfrm>
          <a:prstGeom prst="rect">
            <a:avLst/>
          </a:prstGeom>
        </p:spPr>
      </p:pic>
      <p:sp>
        <p:nvSpPr>
          <p:cNvPr id="7" name="Textfeld 6">
            <a:extLst>
              <a:ext uri="{FF2B5EF4-FFF2-40B4-BE49-F238E27FC236}">
                <a16:creationId xmlns:a16="http://schemas.microsoft.com/office/drawing/2014/main" id="{4247C79F-E037-F767-9330-1042D8FD065D}"/>
              </a:ext>
            </a:extLst>
          </p:cNvPr>
          <p:cNvSpPr txBox="1"/>
          <p:nvPr/>
        </p:nvSpPr>
        <p:spPr>
          <a:xfrm>
            <a:off x="1084082" y="5961610"/>
            <a:ext cx="10473179" cy="923330"/>
          </a:xfrm>
          <a:prstGeom prst="rect">
            <a:avLst/>
          </a:prstGeom>
          <a:noFill/>
        </p:spPr>
        <p:txBody>
          <a:bodyPr wrap="square">
            <a:spAutoFit/>
          </a:bodyPr>
          <a:lstStyle/>
          <a:p>
            <a:r>
              <a:rPr lang="de-CH" dirty="0">
                <a:hlinkClick r:id="rId3"/>
              </a:rPr>
              <a:t>https://commons.wikimedia.org/wiki/File:Taiwan-Karte.png</a:t>
            </a:r>
            <a:r>
              <a:rPr lang="de-CH" dirty="0"/>
              <a:t> GNU via </a:t>
            </a:r>
            <a:r>
              <a:rPr lang="de-CH" dirty="0">
                <a:hlinkClick r:id="rId4"/>
              </a:rPr>
              <a:t>https://de.wikipedia.org/wiki/Taiwan-Konflikt</a:t>
            </a:r>
            <a:r>
              <a:rPr lang="de-CH" dirty="0"/>
              <a:t> wo auch ein kurzes </a:t>
            </a:r>
            <a:r>
              <a:rPr lang="de-CH" dirty="0" err="1"/>
              <a:t>Erklärvideoder</a:t>
            </a:r>
            <a:r>
              <a:rPr lang="de-CH" dirty="0"/>
              <a:t> ARD  zur Karte und Konflikt abrufbar ist.  Zusammengestellt durch </a:t>
            </a:r>
            <a:r>
              <a:rPr lang="de-CH" dirty="0">
                <a:hlinkClick r:id="rId5"/>
              </a:rPr>
              <a:t>www.userlearn.ch</a:t>
            </a:r>
            <a:r>
              <a:rPr lang="de-CH" dirty="0"/>
              <a:t> </a:t>
            </a:r>
          </a:p>
        </p:txBody>
      </p:sp>
    </p:spTree>
    <p:extLst>
      <p:ext uri="{BB962C8B-B14F-4D97-AF65-F5344CB8AC3E}">
        <p14:creationId xmlns:p14="http://schemas.microsoft.com/office/powerpoint/2010/main" val="27626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3AD5566-ADA0-18F3-155B-510189457D81}"/>
              </a:ext>
            </a:extLst>
          </p:cNvPr>
          <p:cNvPicPr>
            <a:picLocks noChangeAspect="1"/>
          </p:cNvPicPr>
          <p:nvPr/>
        </p:nvPicPr>
        <p:blipFill>
          <a:blip r:embed="rId2"/>
          <a:stretch>
            <a:fillRect/>
          </a:stretch>
        </p:blipFill>
        <p:spPr>
          <a:xfrm>
            <a:off x="190893" y="433633"/>
            <a:ext cx="6692696" cy="4583783"/>
          </a:xfrm>
          <a:prstGeom prst="rect">
            <a:avLst/>
          </a:prstGeom>
        </p:spPr>
      </p:pic>
      <p:sp>
        <p:nvSpPr>
          <p:cNvPr id="5" name="Textfeld 4">
            <a:extLst>
              <a:ext uri="{FF2B5EF4-FFF2-40B4-BE49-F238E27FC236}">
                <a16:creationId xmlns:a16="http://schemas.microsoft.com/office/drawing/2014/main" id="{D9686D86-2CDD-D950-17D6-46CF05A70E7E}"/>
              </a:ext>
            </a:extLst>
          </p:cNvPr>
          <p:cNvSpPr txBox="1"/>
          <p:nvPr/>
        </p:nvSpPr>
        <p:spPr>
          <a:xfrm>
            <a:off x="190893" y="5142322"/>
            <a:ext cx="12205353" cy="523220"/>
          </a:xfrm>
          <a:prstGeom prst="rect">
            <a:avLst/>
          </a:prstGeom>
          <a:noFill/>
        </p:spPr>
        <p:txBody>
          <a:bodyPr wrap="square">
            <a:spAutoFit/>
          </a:bodyPr>
          <a:lstStyle/>
          <a:p>
            <a:r>
              <a:rPr lang="en-US" sz="1400" dirty="0"/>
              <a:t>Our World In Data - </a:t>
            </a:r>
            <a:r>
              <a:rPr lang="en-US" sz="1400" dirty="0">
                <a:hlinkClick r:id="rId3"/>
              </a:rPr>
              <a:t>https://ourworldindata.org/grapher/energy-consumption-by-source-and-country</a:t>
            </a:r>
            <a:endParaRPr lang="en-US" sz="1400" dirty="0"/>
          </a:p>
          <a:p>
            <a:r>
              <a:rPr lang="en-US" sz="1400" dirty="0"/>
              <a:t>cc by 3.0 via </a:t>
            </a:r>
            <a:r>
              <a:rPr lang="en-US" sz="1400" dirty="0">
                <a:hlinkClick r:id="rId4"/>
              </a:rPr>
              <a:t>wikipedia.org</a:t>
            </a:r>
            <a:r>
              <a:rPr lang="en-US" sz="1400" dirty="0"/>
              <a:t> </a:t>
            </a:r>
            <a:endParaRPr lang="de-CH" sz="1400" dirty="0"/>
          </a:p>
        </p:txBody>
      </p:sp>
      <p:pic>
        <p:nvPicPr>
          <p:cNvPr id="7" name="Grafik 6">
            <a:extLst>
              <a:ext uri="{FF2B5EF4-FFF2-40B4-BE49-F238E27FC236}">
                <a16:creationId xmlns:a16="http://schemas.microsoft.com/office/drawing/2014/main" id="{92EF874E-4EF9-5D26-065E-63A107FA20F3}"/>
              </a:ext>
            </a:extLst>
          </p:cNvPr>
          <p:cNvPicPr>
            <a:picLocks noChangeAspect="1"/>
          </p:cNvPicPr>
          <p:nvPr/>
        </p:nvPicPr>
        <p:blipFill>
          <a:blip r:embed="rId5"/>
          <a:stretch>
            <a:fillRect/>
          </a:stretch>
        </p:blipFill>
        <p:spPr>
          <a:xfrm>
            <a:off x="6976035" y="433633"/>
            <a:ext cx="5215965" cy="4583783"/>
          </a:xfrm>
          <a:prstGeom prst="rect">
            <a:avLst/>
          </a:prstGeom>
        </p:spPr>
      </p:pic>
      <p:sp>
        <p:nvSpPr>
          <p:cNvPr id="9" name="Textfeld 8">
            <a:extLst>
              <a:ext uri="{FF2B5EF4-FFF2-40B4-BE49-F238E27FC236}">
                <a16:creationId xmlns:a16="http://schemas.microsoft.com/office/drawing/2014/main" id="{606B583E-FBCF-3BDC-6C00-68C6D7B6DE14}"/>
              </a:ext>
            </a:extLst>
          </p:cNvPr>
          <p:cNvSpPr txBox="1"/>
          <p:nvPr/>
        </p:nvSpPr>
        <p:spPr>
          <a:xfrm>
            <a:off x="8387499" y="5067594"/>
            <a:ext cx="6198122" cy="369332"/>
          </a:xfrm>
          <a:prstGeom prst="rect">
            <a:avLst/>
          </a:prstGeom>
          <a:noFill/>
        </p:spPr>
        <p:txBody>
          <a:bodyPr wrap="square">
            <a:spAutoFit/>
          </a:bodyPr>
          <a:lstStyle/>
          <a:p>
            <a:r>
              <a:rPr lang="de-CH" dirty="0"/>
              <a:t>erstellt durch </a:t>
            </a:r>
            <a:r>
              <a:rPr lang="de-CH" dirty="0">
                <a:hlinkClick r:id="rId6"/>
              </a:rPr>
              <a:t>www.userlearn.ch</a:t>
            </a:r>
            <a:r>
              <a:rPr lang="de-CH" dirty="0"/>
              <a:t> </a:t>
            </a:r>
          </a:p>
        </p:txBody>
      </p:sp>
    </p:spTree>
    <p:extLst>
      <p:ext uri="{BB962C8B-B14F-4D97-AF65-F5344CB8AC3E}">
        <p14:creationId xmlns:p14="http://schemas.microsoft.com/office/powerpoint/2010/main" val="11402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6981E1B-2C56-BB59-FDD3-A17C2CA9C8DB}"/>
              </a:ext>
            </a:extLst>
          </p:cNvPr>
          <p:cNvPicPr>
            <a:picLocks noChangeAspect="1"/>
          </p:cNvPicPr>
          <p:nvPr/>
        </p:nvPicPr>
        <p:blipFill>
          <a:blip r:embed="rId2"/>
          <a:stretch>
            <a:fillRect/>
          </a:stretch>
        </p:blipFill>
        <p:spPr>
          <a:xfrm>
            <a:off x="0" y="0"/>
            <a:ext cx="4087436" cy="6858000"/>
          </a:xfrm>
          <a:prstGeom prst="rect">
            <a:avLst/>
          </a:prstGeom>
        </p:spPr>
      </p:pic>
      <p:sp>
        <p:nvSpPr>
          <p:cNvPr id="5" name="Textfeld 4">
            <a:extLst>
              <a:ext uri="{FF2B5EF4-FFF2-40B4-BE49-F238E27FC236}">
                <a16:creationId xmlns:a16="http://schemas.microsoft.com/office/drawing/2014/main" id="{FD8D5B75-F342-33C4-30B0-4282DFB6692C}"/>
              </a:ext>
            </a:extLst>
          </p:cNvPr>
          <p:cNvSpPr txBox="1"/>
          <p:nvPr/>
        </p:nvSpPr>
        <p:spPr>
          <a:xfrm>
            <a:off x="4423311" y="584315"/>
            <a:ext cx="6093994" cy="4708981"/>
          </a:xfrm>
          <a:prstGeom prst="rect">
            <a:avLst/>
          </a:prstGeom>
          <a:noFill/>
        </p:spPr>
        <p:txBody>
          <a:bodyPr wrap="square">
            <a:spAutoFit/>
          </a:bodyPr>
          <a:lstStyle/>
          <a:p>
            <a:pPr>
              <a:buNone/>
            </a:pPr>
            <a:r>
              <a:rPr lang="de-DE" sz="1200" dirty="0"/>
              <a:t>Im Jahr 2021 wurden weltweit 4.036,9 </a:t>
            </a:r>
            <a:r>
              <a:rPr lang="de-DE" sz="1200" dirty="0">
                <a:hlinkClick r:id="rId3" tooltip="Milliarden"/>
              </a:rPr>
              <a:t>Milliarden</a:t>
            </a:r>
            <a:r>
              <a:rPr lang="de-DE" sz="1200" dirty="0"/>
              <a:t> </a:t>
            </a:r>
            <a:r>
              <a:rPr lang="de-DE" sz="1200" dirty="0">
                <a:hlinkClick r:id="rId4" tooltip="Kubikmeter"/>
              </a:rPr>
              <a:t>m³</a:t>
            </a:r>
            <a:r>
              <a:rPr lang="de-DE" sz="1200" dirty="0"/>
              <a:t> Erdgas gefördert (2010 = 3.150,2 Milliarden m³). Die größten Förderländer waren 2021 die </a:t>
            </a:r>
            <a:r>
              <a:rPr lang="de-DE" sz="1200" dirty="0">
                <a:hlinkClick r:id="rId5" tooltip="Vereinigte Staaten"/>
              </a:rPr>
              <a:t>USA</a:t>
            </a:r>
            <a:r>
              <a:rPr lang="de-DE" sz="1200" dirty="0"/>
              <a:t> (934,2 Milliarden m³), </a:t>
            </a:r>
            <a:r>
              <a:rPr lang="de-DE" sz="1200" dirty="0">
                <a:hlinkClick r:id="rId6" tooltip="Russland"/>
              </a:rPr>
              <a:t>Russland</a:t>
            </a:r>
            <a:r>
              <a:rPr lang="de-DE" sz="1200" dirty="0"/>
              <a:t> (701,7 Milliarden m³), </a:t>
            </a:r>
            <a:r>
              <a:rPr lang="de-DE" sz="1200" dirty="0">
                <a:hlinkClick r:id="rId7" tooltip="Iran"/>
              </a:rPr>
              <a:t>Iran</a:t>
            </a:r>
            <a:r>
              <a:rPr lang="de-DE" sz="1200" dirty="0"/>
              <a:t> (256,7 Milliarden m³), </a:t>
            </a:r>
            <a:r>
              <a:rPr lang="de-DE" sz="1200" dirty="0">
                <a:hlinkClick r:id="rId8" tooltip="Volksrepublik China"/>
              </a:rPr>
              <a:t>China</a:t>
            </a:r>
            <a:r>
              <a:rPr lang="de-DE" sz="1200" dirty="0"/>
              <a:t> (209,2 Milliarden m³) und </a:t>
            </a:r>
            <a:r>
              <a:rPr lang="de-DE" sz="1200" dirty="0">
                <a:hlinkClick r:id="rId9" tooltip="Katar"/>
              </a:rPr>
              <a:t>Katar</a:t>
            </a:r>
            <a:r>
              <a:rPr lang="de-DE" sz="1200" dirty="0"/>
              <a:t> (177,0 Milliarden m³). Diese hatten zusammen einen Anteil von 57 Prozent an der Weltförderung.</a:t>
            </a:r>
            <a:r>
              <a:rPr lang="de-DE" sz="1200" baseline="30000" dirty="0">
                <a:hlinkClick r:id="rId10"/>
              </a:rPr>
              <a:t>[1]</a:t>
            </a:r>
            <a:r>
              <a:rPr lang="de-DE" sz="1200" dirty="0"/>
              <a:t> </a:t>
            </a:r>
          </a:p>
          <a:p>
            <a:pPr>
              <a:buNone/>
            </a:pPr>
            <a:r>
              <a:rPr lang="de-DE" sz="1200" dirty="0"/>
              <a:t>Die weltweit bekannten Erdgasreserven betrugen nach Angaben der </a:t>
            </a:r>
            <a:r>
              <a:rPr lang="de-DE" sz="1200" dirty="0">
                <a:hlinkClick r:id="rId11" tooltip="Bundesanstalt für Geowissenschaften und Rohstoffe"/>
              </a:rPr>
              <a:t>Bundesanstalt für Geowissenschaften und Rohstoffe</a:t>
            </a:r>
            <a:r>
              <a:rPr lang="de-DE" sz="1200" dirty="0"/>
              <a:t> 2016 etwa 196.605 Milliarden m³. Diese sollten bei gleichem Verbrauch (</a:t>
            </a:r>
            <a:r>
              <a:rPr lang="de-DE" sz="1200" dirty="0">
                <a:hlinkClick r:id="rId12" tooltip="Reichweite (Rohstoff)"/>
              </a:rPr>
              <a:t>statische Reichweite</a:t>
            </a:r>
            <a:r>
              <a:rPr lang="de-DE" sz="1200" dirty="0"/>
              <a:t>) noch für 59 Jahre reichen. Den größten Anteil an den Weltreserven besaßen Russland (24,3 %), Iran (17,1 %) und Katar (12,2 %).</a:t>
            </a:r>
            <a:r>
              <a:rPr lang="de-DE" sz="1200" baseline="30000" dirty="0">
                <a:hlinkClick r:id="rId13"/>
              </a:rPr>
              <a:t>[2]</a:t>
            </a:r>
            <a:r>
              <a:rPr lang="de-DE" sz="1200" dirty="0"/>
              <a:t> </a:t>
            </a:r>
          </a:p>
          <a:p>
            <a:pPr>
              <a:buNone/>
            </a:pPr>
            <a:r>
              <a:rPr lang="de-DE" sz="1200" dirty="0"/>
              <a:t>Der Höchststand der deutschen Erdgasförderung wurde im Jahr 1984 mit 32,1 Milliarden m³ (Bundesrepublik 19,3 Milliarden m³ und </a:t>
            </a:r>
            <a:r>
              <a:rPr lang="de-DE" sz="1200" dirty="0">
                <a:hlinkClick r:id="rId14" tooltip="Deutsche Demokratische Republik"/>
              </a:rPr>
              <a:t>DDR</a:t>
            </a:r>
            <a:r>
              <a:rPr lang="de-DE" sz="1200" dirty="0"/>
              <a:t> 12,8 Milliarden m³) erreicht.</a:t>
            </a:r>
            <a:r>
              <a:rPr lang="de-DE" sz="1200" baseline="30000" dirty="0">
                <a:hlinkClick r:id="rId15"/>
              </a:rPr>
              <a:t>[3]</a:t>
            </a:r>
            <a:r>
              <a:rPr lang="de-DE" sz="1200" dirty="0"/>
              <a:t> Bis 2016 sank die Produktion in Deutschland auf 7,8 Milliarden m³</a:t>
            </a:r>
            <a:r>
              <a:rPr lang="de-DE" sz="1200" baseline="30000" dirty="0">
                <a:hlinkClick r:id="rId16"/>
              </a:rPr>
              <a:t>[4]</a:t>
            </a:r>
            <a:r>
              <a:rPr lang="de-DE" sz="1200" dirty="0"/>
              <a:t> (2010 = 13,6 Milliarden m³).</a:t>
            </a:r>
            <a:r>
              <a:rPr lang="de-DE" sz="1200" baseline="30000" dirty="0">
                <a:hlinkClick r:id="rId17"/>
              </a:rPr>
              <a:t>[5]</a:t>
            </a:r>
            <a:r>
              <a:rPr lang="de-DE" sz="1200" dirty="0"/>
              <a:t> Das waren 20,6 % der Fördermenge des Jahres 1984. Laut Energiestudie 2017 der Bundesanstalt für Geowissenschaften und Rohstoffe lagen die zu gegenwärtigen Preisen und mit der heutigen Fördertechnologie gewinnbaren deutschen Erdgasreserven 2016 bei insgesamt 70 Milliarden m³. Die wirtschaftlich und technisch nicht förderbaren, sowie nicht nachgewiesenen, aber geologisch möglichen Erdgasressourcen betrugen 1.360 Milliarden m³. </a:t>
            </a:r>
          </a:p>
          <a:p>
            <a:r>
              <a:rPr lang="de-DE" sz="1200" dirty="0"/>
              <a:t>Erdgas erschöpft sich nicht in einem allmählich schwächer werdenden Ausstoßprozess ähnlich dem </a:t>
            </a:r>
            <a:r>
              <a:rPr lang="de-DE" sz="1200" dirty="0" err="1"/>
              <a:t>Schwächerwerden</a:t>
            </a:r>
            <a:r>
              <a:rPr lang="de-DE" sz="1200" dirty="0"/>
              <a:t> eines Erdölvorkommens (vergleiche </a:t>
            </a:r>
            <a:r>
              <a:rPr lang="de-DE" sz="1200" dirty="0">
                <a:hlinkClick r:id="rId18" tooltip="Peak Oil"/>
              </a:rPr>
              <a:t>Peak Oil</a:t>
            </a:r>
            <a:r>
              <a:rPr lang="de-DE" sz="1200" dirty="0"/>
              <a:t>). Es stoppt ganz plötzlich aus einer hundertprozentigen Ergiebigkeit, wenn die Gasquelle entleert ist. Dadurch wird die Vorhersehbarkeit und Planbarkeit eines Vorrats erheblich reduziert. Allerdings hat die technische Entwicklung dazu geführt, dass – vor allem in den USA – zum Beispiel durch hydraulische Stimulation („</a:t>
            </a:r>
            <a:r>
              <a:rPr lang="de-DE" sz="1200" dirty="0">
                <a:hlinkClick r:id="rId19" tooltip="Fracking"/>
              </a:rPr>
              <a:t>Fracking</a:t>
            </a:r>
            <a:r>
              <a:rPr lang="de-DE" sz="1200" dirty="0"/>
              <a:t>“) und Horizontalbohrung früher nicht wirtschaftlich förderbare Ressourcen nunmehr ausgebeutet werden.</a:t>
            </a:r>
            <a:r>
              <a:rPr lang="de-DE" sz="1200" baseline="30000" dirty="0">
                <a:hlinkClick r:id="rId20"/>
              </a:rPr>
              <a:t>[6]</a:t>
            </a:r>
            <a:r>
              <a:rPr lang="de-DE" sz="1200" dirty="0"/>
              <a:t> </a:t>
            </a:r>
          </a:p>
        </p:txBody>
      </p:sp>
      <p:sp>
        <p:nvSpPr>
          <p:cNvPr id="7" name="Textfeld 6">
            <a:extLst>
              <a:ext uri="{FF2B5EF4-FFF2-40B4-BE49-F238E27FC236}">
                <a16:creationId xmlns:a16="http://schemas.microsoft.com/office/drawing/2014/main" id="{59259772-0191-FA8F-8DBD-5605843354F5}"/>
              </a:ext>
            </a:extLst>
          </p:cNvPr>
          <p:cNvSpPr txBox="1"/>
          <p:nvPr/>
        </p:nvSpPr>
        <p:spPr>
          <a:xfrm>
            <a:off x="4423311" y="126418"/>
            <a:ext cx="6019232" cy="369332"/>
          </a:xfrm>
          <a:prstGeom prst="rect">
            <a:avLst/>
          </a:prstGeom>
          <a:noFill/>
        </p:spPr>
        <p:txBody>
          <a:bodyPr wrap="square">
            <a:spAutoFit/>
          </a:bodyPr>
          <a:lstStyle/>
          <a:p>
            <a:r>
              <a:rPr lang="de-DE" dirty="0"/>
              <a:t>W</a:t>
            </a:r>
            <a:r>
              <a:rPr lang="de-DE" sz="1800" dirty="0"/>
              <a:t>eltweit bekannten Erdgasreserven </a:t>
            </a:r>
            <a:endParaRPr lang="de-CH" dirty="0"/>
          </a:p>
        </p:txBody>
      </p:sp>
      <p:sp>
        <p:nvSpPr>
          <p:cNvPr id="9" name="Textfeld 8">
            <a:extLst>
              <a:ext uri="{FF2B5EF4-FFF2-40B4-BE49-F238E27FC236}">
                <a16:creationId xmlns:a16="http://schemas.microsoft.com/office/drawing/2014/main" id="{5C417F58-6049-BC27-D14C-6A55FD0EE2C9}"/>
              </a:ext>
            </a:extLst>
          </p:cNvPr>
          <p:cNvSpPr txBox="1"/>
          <p:nvPr/>
        </p:nvSpPr>
        <p:spPr>
          <a:xfrm>
            <a:off x="4640345" y="5381861"/>
            <a:ext cx="6094428" cy="646331"/>
          </a:xfrm>
          <a:prstGeom prst="rect">
            <a:avLst/>
          </a:prstGeom>
          <a:noFill/>
        </p:spPr>
        <p:txBody>
          <a:bodyPr wrap="square">
            <a:spAutoFit/>
          </a:bodyPr>
          <a:lstStyle/>
          <a:p>
            <a:r>
              <a:rPr lang="de-CH" dirty="0"/>
              <a:t>Quelle und mehr Infos</a:t>
            </a:r>
          </a:p>
          <a:p>
            <a:r>
              <a:rPr lang="de-CH" dirty="0"/>
              <a:t> </a:t>
            </a:r>
            <a:r>
              <a:rPr lang="de-CH" dirty="0">
                <a:hlinkClick r:id="rId21"/>
              </a:rPr>
              <a:t>wikipedia.org Erdgas Tabellen und Grafiken </a:t>
            </a:r>
            <a:endParaRPr lang="de-CH" dirty="0"/>
          </a:p>
        </p:txBody>
      </p:sp>
      <p:sp>
        <p:nvSpPr>
          <p:cNvPr id="10" name="Textfeld 9">
            <a:extLst>
              <a:ext uri="{FF2B5EF4-FFF2-40B4-BE49-F238E27FC236}">
                <a16:creationId xmlns:a16="http://schemas.microsoft.com/office/drawing/2014/main" id="{528BFE1B-B5E7-435A-E462-AB8059F2D48C}"/>
              </a:ext>
            </a:extLst>
          </p:cNvPr>
          <p:cNvSpPr txBox="1"/>
          <p:nvPr/>
        </p:nvSpPr>
        <p:spPr>
          <a:xfrm>
            <a:off x="4640345" y="6146672"/>
            <a:ext cx="6198122" cy="646331"/>
          </a:xfrm>
          <a:prstGeom prst="rect">
            <a:avLst/>
          </a:prstGeom>
          <a:noFill/>
        </p:spPr>
        <p:txBody>
          <a:bodyPr wrap="square">
            <a:spAutoFit/>
          </a:bodyPr>
          <a:lstStyle/>
          <a:p>
            <a:r>
              <a:rPr lang="de-CH" dirty="0"/>
              <a:t>Erstellt durch das freizugänglich gratis </a:t>
            </a:r>
            <a:r>
              <a:rPr lang="de-CH" dirty="0" err="1"/>
              <a:t>elearning</a:t>
            </a:r>
            <a:r>
              <a:rPr lang="de-CH" dirty="0"/>
              <a:t> Portal </a:t>
            </a:r>
            <a:r>
              <a:rPr lang="de-CH" dirty="0">
                <a:hlinkClick r:id="rId22"/>
              </a:rPr>
              <a:t>www.userlearn.ch</a:t>
            </a:r>
            <a:r>
              <a:rPr lang="de-CH" dirty="0"/>
              <a:t> </a:t>
            </a:r>
          </a:p>
        </p:txBody>
      </p:sp>
    </p:spTree>
    <p:extLst>
      <p:ext uri="{BB962C8B-B14F-4D97-AF65-F5344CB8AC3E}">
        <p14:creationId xmlns:p14="http://schemas.microsoft.com/office/powerpoint/2010/main" val="30317402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Breitbild</PresentationFormat>
  <Paragraphs>20</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Aptos</vt:lpstr>
      <vt:lpstr>Aptos Display</vt:lpstr>
      <vt:lpstr>Arial</vt:lpstr>
      <vt:lpstr>Office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Jürg Krämer</dc:creator>
  <cp:lastModifiedBy>Jürg Krämer</cp:lastModifiedBy>
  <cp:revision>1</cp:revision>
  <dcterms:created xsi:type="dcterms:W3CDTF">2025-04-17T13:11:19Z</dcterms:created>
  <dcterms:modified xsi:type="dcterms:W3CDTF">2025-04-17T13:56:04Z</dcterms:modified>
</cp:coreProperties>
</file>